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1450F"/>
    <a:srgbClr val="3F4141"/>
    <a:srgbClr val="404242"/>
    <a:srgbClr val="3E4040"/>
    <a:srgbClr val="414343"/>
    <a:srgbClr val="FFFFFF"/>
    <a:srgbClr val="CD3535"/>
    <a:srgbClr val="24A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136576"/>
            <a:ext cx="5851861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 smtClean="0"/>
              <a:t>Памятка </a:t>
            </a:r>
          </a:p>
          <a:p>
            <a:pPr algn="ctr"/>
            <a:r>
              <a:rPr lang="ru-RU" sz="1600" b="1" dirty="0" smtClean="0"/>
              <a:t>для родителей</a:t>
            </a:r>
            <a:r>
              <a:rPr lang="ru-RU" sz="1600" b="1" dirty="0"/>
              <a:t>(законных представителей</a:t>
            </a:r>
            <a:r>
              <a:rPr lang="ru-RU" sz="1600" b="1" dirty="0" smtClean="0"/>
              <a:t>), несовершеннолетних детей, </a:t>
            </a:r>
            <a:r>
              <a:rPr lang="ru-RU" sz="1600" b="1" dirty="0"/>
              <a:t>имеющих </a:t>
            </a:r>
            <a:r>
              <a:rPr lang="ru-RU" sz="1600" b="1" dirty="0" smtClean="0"/>
              <a:t>обязательства имущественного характера</a:t>
            </a:r>
            <a:endParaRPr lang="ru-RU" sz="16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679" y="8746703"/>
            <a:ext cx="360041" cy="671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124743" y="8820948"/>
            <a:ext cx="2928633" cy="261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7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124744" y="9141414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6F83436-F0CF-7F21-47AE-DFA8FF65D3D5}"/>
              </a:ext>
            </a:extLst>
          </p:cNvPr>
          <p:cNvSpPr txBox="1"/>
          <p:nvPr/>
        </p:nvSpPr>
        <p:spPr>
          <a:xfrm>
            <a:off x="479138" y="2127568"/>
            <a:ext cx="5902788" cy="61863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Times New Roman"/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/>
              <a:t>Несовершеннолетние граждане, являющиеся собственниками недвижимого имущества, земельных участков или транспортных средств, признаются налогоплательщиками имущественных налогов.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/>
              <a:t>Уплата таких налогов за несовершеннолетних возложена на их законных представителей - родителей, усыновителей, опекунов или попечителей. </a:t>
            </a:r>
          </a:p>
          <a:p>
            <a:pPr indent="449580" algn="just">
              <a:spcAft>
                <a:spcPts val="0"/>
              </a:spcAft>
            </a:pPr>
            <a:endParaRPr lang="ru-RU" sz="1400" dirty="0"/>
          </a:p>
          <a:p>
            <a:pPr indent="449580" algn="just">
              <a:spcAft>
                <a:spcPts val="0"/>
              </a:spcAft>
            </a:pPr>
            <a:r>
              <a:rPr lang="ru-RU" sz="1400" b="1" dirty="0"/>
              <a:t>Доступ к Личному кабинету детей младше 14 лет можно оформить: 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/>
              <a:t>непосредственно </a:t>
            </a:r>
            <a:r>
              <a:rPr lang="ru-RU" sz="1400" dirty="0"/>
              <a:t>в налоговой инспекции (при себе иметь паспорт родителя и свидетельство о рождении ребенка)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МФЦ (при себе иметь паспорт родителя и свидетельство о рождении ребенка)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/>
              <a:t>написать </a:t>
            </a:r>
            <a:r>
              <a:rPr lang="ru-RU" sz="1400" dirty="0"/>
              <a:t>обращение через личный кабинет родителя в приложении «НАЛОГИ ФЛ» по вкладке «УСЛУГИ» «ПРОЧИЕ ОБРАЩЕНИЯ</a:t>
            </a:r>
            <a:r>
              <a:rPr lang="ru-RU" sz="1400" dirty="0" smtClean="0"/>
              <a:t>», «</a:t>
            </a:r>
            <a:r>
              <a:rPr lang="ru-RU" sz="1400" dirty="0"/>
              <a:t>ЗАЯВЛЕНИЕ В СВОБОДНОЙ ФОРМЕ», с приложением копии свидетельства о рождении ребенка.   </a:t>
            </a:r>
          </a:p>
          <a:p>
            <a:pPr indent="449580" algn="just">
              <a:spcAft>
                <a:spcPts val="0"/>
              </a:spcAft>
            </a:pPr>
            <a:endParaRPr lang="ru-RU" sz="1400" dirty="0" smtClean="0"/>
          </a:p>
          <a:p>
            <a:pPr indent="449580" algn="just">
              <a:spcAft>
                <a:spcPts val="0"/>
              </a:spcAft>
            </a:pPr>
            <a:r>
              <a:rPr lang="ru-RU" sz="1400" b="1" dirty="0" smtClean="0"/>
              <a:t>Доступ </a:t>
            </a:r>
            <a:r>
              <a:rPr lang="ru-RU" sz="1400" b="1" dirty="0"/>
              <a:t>для детей старше 14 лет возможно получить:</a:t>
            </a:r>
          </a:p>
          <a:p>
            <a:pPr indent="449580" algn="just">
              <a:spcAft>
                <a:spcPts val="0"/>
              </a:spcAft>
            </a:pPr>
            <a:endParaRPr lang="ru-RU" sz="1400" dirty="0"/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/>
              <a:t>с </a:t>
            </a:r>
            <a:r>
              <a:rPr lang="ru-RU" sz="1400" dirty="0"/>
              <a:t>помощью учетной записи портала «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» </a:t>
            </a:r>
            <a:r>
              <a:rPr lang="ru-RU" sz="1400" dirty="0"/>
              <a:t>через единую систему идентификации и аутентификации (ЕСИА) 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/>
              <a:t>непосредственно </a:t>
            </a:r>
            <a:r>
              <a:rPr lang="ru-RU" sz="1400" dirty="0"/>
              <a:t>обратиться в налоговый орган для получения логина и пароля;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/>
              <a:t>Обратиться в МФЦ</a:t>
            </a:r>
            <a:r>
              <a:rPr lang="ru-RU" sz="1400" dirty="0"/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300" dirty="0">
              <a:solidFill>
                <a:schemeClr val="tx1">
                  <a:lumMod val="50000"/>
                </a:schemeClr>
              </a:solidFill>
              <a:latin typeface="Times New Roman"/>
              <a:ea typeface="Calibri"/>
            </a:endParaRPr>
          </a:p>
          <a:p>
            <a:pPr indent="449580" algn="just">
              <a:spcAft>
                <a:spcPts val="0"/>
              </a:spcAft>
            </a:pPr>
            <a:endParaRPr lang="ru-RU" sz="1300" dirty="0">
              <a:solidFill>
                <a:schemeClr val="tx1">
                  <a:lumMod val="50000"/>
                </a:schemeClr>
              </a:solidFill>
              <a:latin typeface="Times New Roman"/>
              <a:ea typeface="Calibri"/>
            </a:endParaRPr>
          </a:p>
          <a:p>
            <a:pPr indent="449580" algn="just">
              <a:spcAft>
                <a:spcPts val="0"/>
              </a:spcAft>
            </a:pPr>
            <a:endParaRPr lang="ru-RU" sz="1300" b="1" dirty="0">
              <a:solidFill>
                <a:schemeClr val="tx1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495" y="7868351"/>
            <a:ext cx="245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Чтобы перейти к сервису, наведите камеру Вашего смартфона на QR-код, или перейдите на сайт NALOG.GOV.RU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4728187" y="8819496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4836282" y="8543916"/>
            <a:ext cx="559021" cy="1026427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7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7" name="Picture 3" descr="C:\Users\8900-00-756\Downloads\qr-code Сайт ФНС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47" y="8513538"/>
            <a:ext cx="962088" cy="9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164528</TotalTime>
  <Words>193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Wingdings</vt:lpstr>
      <vt:lpstr>Golos Text</vt:lpstr>
      <vt:lpstr>Open Sans Light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Андреева Юлия Анатольевна</cp:lastModifiedBy>
  <cp:revision>1947</cp:revision>
  <cp:lastPrinted>2022-03-21T08:32:16Z</cp:lastPrinted>
  <dcterms:created xsi:type="dcterms:W3CDTF">2014-10-08T23:03:32Z</dcterms:created>
  <dcterms:modified xsi:type="dcterms:W3CDTF">2026-04-02T10:25:12Z</dcterms:modified>
</cp:coreProperties>
</file>