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 showGuides="1">
      <p:cViewPr varScale="1">
        <p:scale>
          <a:sx n="109" d="100"/>
          <a:sy n="109" d="100"/>
        </p:scale>
        <p:origin x="13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7DBD3-F5D1-4E45-A5C4-C2DB5F9AA36F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4399"/>
            <a:ext cx="5438140" cy="4466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7074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7074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567CE-7130-4BBF-9AE8-23EDAEC2442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567CE-7130-4BBF-9AE8-23EDAEC24421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61676-7D72-422F-8E15-1BD9EB714931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96FE9-20E7-4190-8ADF-B0196832562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3" cstate="print"/>
          <a:srcRect t="4710" b="7086"/>
          <a:stretch>
            <a:fillRect/>
          </a:stretch>
        </p:blipFill>
        <p:spPr bwMode="auto">
          <a:xfrm>
            <a:off x="202491" y="139700"/>
            <a:ext cx="553085" cy="504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/>
          <p:nvPr/>
        </p:nvSpPr>
        <p:spPr>
          <a:xfrm>
            <a:off x="745732" y="260648"/>
            <a:ext cx="2850354" cy="625004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715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АО «НОВО-УРЕНГОЙМЕЖРАЙГАЗ»</a:t>
            </a:r>
          </a:p>
          <a:p>
            <a:pPr lvl="0" algn="just">
              <a:spcBef>
                <a:spcPct val="20000"/>
              </a:spcBef>
              <a:defRPr/>
            </a:pPr>
            <a:r>
              <a:rPr lang="en-US" sz="15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ru-RU" sz="15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29300, г.Новый Уренгой, ЯНАО, ул.Таежная д. 178,</a:t>
            </a:r>
            <a:endPara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20000"/>
              </a:spcBef>
              <a:defRPr/>
            </a:pPr>
            <a:r>
              <a:rPr lang="ru-RU" sz="15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Тел. 93-05-02, </a:t>
            </a:r>
            <a:r>
              <a:rPr lang="en-US" sz="15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www.gorgaz89.ru</a:t>
            </a:r>
            <a:endPara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460" y="706120"/>
            <a:ext cx="3169285" cy="605853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ru-RU" sz="1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1 сентября 2023 года вступил в силу новый закон № 71 ФЗ от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18.03.2023, который влечет за собой изменений в сфере технического обслу-живания внутриквартирного газового оборудо-вания. В связи с этим, необходимо обратиться в офис АО «НУМРГ» для перезаключения догово-ров ТО ВКГО на договоры, соответствующие новым требованиям законодательства.</a:t>
            </a:r>
          </a:p>
          <a:p>
            <a:pPr algn="just"/>
            <a:r>
              <a:rPr lang="ru-RU" sz="105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05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 заключения договора на техническое </a:t>
            </a:r>
            <a:r>
              <a:rPr lang="ru-RU" sz="105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обслуживание: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93-05-10.</a:t>
            </a:r>
          </a:p>
          <a:p>
            <a:pPr algn="just"/>
            <a:endParaRPr lang="ru-RU" sz="105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НАСЕЛЕНИЮ </a:t>
            </a:r>
          </a:p>
          <a:p>
            <a:pPr algn="ctr"/>
            <a:r>
              <a:rPr lang="ru-RU" sz="1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ГАЗОВАЯ БЕЗОПАСНОСТЬ</a:t>
            </a:r>
          </a:p>
          <a:p>
            <a:pPr algn="ctr"/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ЗАПРЕЩАЕТСЯ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производить замену, ремонт, переустановку газового прибора;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 неисправным газовым оборудованием;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допускать детей дошкольного возраста к газовым приборам;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плитой при неисправной естествен- ной вентиляции и закрытой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форточке;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присоединять воздухоотводящие патрубки вы-тяжных зонтов от газовых плит в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дымоотводящие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вентиляционные каналы;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оставлять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присмотра газовую плиту с зажжёнными горелками, а также использовать горелки для обогрева помещения и сушки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белья;</a:t>
            </a: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объединять газифицированное помещение с жилой комнатой, с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пать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помещении где установлено газовое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спользовать газовое оборудование с истекшим нормативным сроком службы;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ользоваться не исправным газовым прибором;</a:t>
            </a:r>
            <a:endParaRPr lang="ru-RU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акрывать и загромождать газопроводы и внутриквартирное газовое оборудование предметами, препятствующими проведению ТО;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амовольная газификация дома или квартиры;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73725" y="139700"/>
            <a:ext cx="3315335" cy="1768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1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ДОЛЖЕН ВЫГЛЯДЕТЬ СОТРУДНИК 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ru-RU" sz="1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 «НОВО-УРЕНГОЙМЕЖРАЙГАЗ</a:t>
            </a:r>
            <a:endParaRPr lang="ru-RU" sz="1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90805" algn="just" defTabSz="9144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89535" algn="l"/>
              </a:tabLst>
              <a:defRPr/>
            </a:pPr>
            <a:r>
              <a:rPr lang="ru-RU" sz="1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служебных обязанностей сотрудники всегда одеты в форму синего цвета со светоотражаю-щими полосками на куртке и брюках;</a:t>
            </a:r>
          </a:p>
          <a:p>
            <a:pPr marL="228600" lvl="0" indent="-100330" algn="just" defTabSz="9144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9535" algn="l"/>
              </a:tabLst>
              <a:defRPr/>
            </a:pPr>
            <a:r>
              <a:rPr lang="ru-RU" sz="1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Спереди на нагрудном кармане имеется логотип, а  на спине расположена вставка с надписью НОВО-УРЕНГОЙМЕЖРАЙГАЗ.</a:t>
            </a:r>
          </a:p>
          <a:p>
            <a:pPr marL="228600" lvl="0" indent="-100330" algn="just" defTabSz="9144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9535" algn="l"/>
              </a:tabLst>
              <a:defRPr/>
            </a:pPr>
            <a:r>
              <a:rPr lang="ru-RU" sz="1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Слесарь обязан представиться жильцу и предъявить удостоверение.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40562" y="1844824"/>
            <a:ext cx="891555" cy="1251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117" y="1864872"/>
            <a:ext cx="819547" cy="126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68344" y="1960912"/>
            <a:ext cx="1069653" cy="107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5993765" y="3213100"/>
            <a:ext cx="2995295" cy="1876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1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ДОЛЖНО БЫТЬ В УДОСТОВЕРЕНИИ СОТРУДНИКА АО «НУМРГ»</a:t>
            </a:r>
          </a:p>
          <a:p>
            <a:pPr marL="228600" lvl="0" indent="-228600" algn="just">
              <a:spcBef>
                <a:spcPct val="20000"/>
              </a:spcBef>
              <a:buAutoNum type="arabicPeriod"/>
              <a:defRPr/>
            </a:pP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Фотография сотрудника.</a:t>
            </a:r>
          </a:p>
          <a:p>
            <a:pPr marL="228600" lvl="0" indent="-228600" algn="just">
              <a:spcBef>
                <a:spcPct val="20000"/>
              </a:spcBef>
              <a:buAutoNum type="arabicPeriod"/>
              <a:defRPr/>
            </a:pP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компании</a:t>
            </a:r>
          </a:p>
          <a:p>
            <a:pPr marL="228600" lvl="0" indent="-228600" algn="just">
              <a:spcBef>
                <a:spcPct val="20000"/>
              </a:spcBef>
              <a:buAutoNum type="arabicPeriod"/>
              <a:defRPr/>
            </a:pP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Логотип АО «НУМРГ»</a:t>
            </a:r>
          </a:p>
          <a:p>
            <a:pPr marL="228600" lvl="0" indent="-228600" algn="just">
              <a:spcBef>
                <a:spcPct val="20000"/>
              </a:spcBef>
              <a:buAutoNum type="arabicPeriod"/>
              <a:defRPr/>
            </a:pP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действия удостоверения.</a:t>
            </a:r>
          </a:p>
          <a:p>
            <a:pPr marL="228600" lvl="0" indent="-228600" algn="just">
              <a:spcBef>
                <a:spcPct val="20000"/>
              </a:spcBef>
              <a:buAutoNum type="arabicPeriod"/>
              <a:defRPr/>
            </a:pP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ФИО сотрудника.</a:t>
            </a:r>
          </a:p>
          <a:p>
            <a:pPr marL="228600" indent="-228600" algn="just">
              <a:spcBef>
                <a:spcPct val="20000"/>
              </a:spcBef>
              <a:buFontTx/>
              <a:buAutoNum type="arabicPeriod"/>
              <a:defRPr/>
            </a:pP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Печать предприятия АО «НУМРГ»</a:t>
            </a:r>
          </a:p>
          <a:p>
            <a:pPr marL="228600" indent="-228600" algn="just">
              <a:spcBef>
                <a:spcPct val="20000"/>
              </a:spcBef>
              <a:buFontTx/>
              <a:buAutoNum type="arabicPeriod"/>
              <a:defRPr/>
            </a:pPr>
            <a:r>
              <a:rPr lang="en-US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</a:p>
          <a:p>
            <a:pPr marL="228600" lvl="0" indent="-228600" algn="just">
              <a:spcBef>
                <a:spcPct val="20000"/>
              </a:spcBef>
              <a:buAutoNum type="arabicPeriod"/>
              <a:defRPr/>
            </a:pPr>
            <a:endPara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67095" y="4889500"/>
            <a:ext cx="3022600" cy="172339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 algn="ctr">
              <a:spcBef>
                <a:spcPct val="20000"/>
              </a:spcBef>
              <a:defRPr/>
            </a:pPr>
            <a:endParaRPr lang="ru-RU" sz="1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ru-RU" sz="1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РАЗМЕЩАЕТСЯ ИНФОРМАЦИЯ О ПРОВЕДЕНИИ ТЕХНИЧЕСКОГО ОБСЛУЖИВАНИЯ</a:t>
            </a:r>
          </a:p>
          <a:p>
            <a:pPr lvl="0" algn="just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Объявления в подъездах жилых домов;</a:t>
            </a:r>
          </a:p>
          <a:p>
            <a:pPr lvl="0" algn="l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Голосовые сообщения на устройства мобильной  связи;</a:t>
            </a:r>
          </a:p>
          <a:p>
            <a:pPr lvl="0" algn="just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графика ТО ВДГО, ВКГО на сайте АО«НОВО-УРЕНГОЙМЕЖРАЙГАЗ» </a:t>
            </a:r>
            <a:r>
              <a:rPr lang="en-US" sz="1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www.gorgaz89.ru</a:t>
            </a:r>
            <a:endParaRPr lang="ru-RU" sz="1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19475" y="3145155"/>
            <a:ext cx="2548255" cy="3476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ПРИ ЭКСПЛУАТАЦИИ ГАЗОВОГО ОБОРУДОВАНИЯ</a:t>
            </a:r>
          </a:p>
          <a:p>
            <a:pPr indent="0" algn="just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Для притока воздуха в кухню в нижней части двери следует предусматривать зазор между полом и дверью для притока воздуха. Дверь должна открываться наружу.</a:t>
            </a:r>
          </a:p>
          <a:p>
            <a:pPr indent="0" algn="just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Отключающее устройство устанавли-вается перед каждым газовым прибором (плита, духовой шкаф, котел и т.п.) при верхней разводке на высоте 1,5-1,6 м от пола; на уровне присоединительного штуцера на расстоянии не менее 20 см от прибора.</a:t>
            </a:r>
          </a:p>
          <a:p>
            <a:pPr indent="0" algn="just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Гибкий шланг не должен иметь переги-бов и трещин, касаться бытовых электро-приборов. Гибкий шланг должен быть сертифицирован. Длина шланга не более 1,5м.</a:t>
            </a:r>
          </a:p>
          <a:p>
            <a:pPr indent="0" algn="just">
              <a:buNone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Расстояние от газопровода и гибкой подводки до розеток и электрических кабелей должно составлять не менее 0,5 м.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20714" y="1834928"/>
            <a:ext cx="2014168" cy="1298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930" y="359740"/>
            <a:ext cx="2012730" cy="1463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454</Words>
  <Application>Microsoft Office PowerPoint</Application>
  <PresentationFormat>Экран (4:3)</PresentationFormat>
  <Paragraphs>45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АО «НОВО-УРЕНГОЙМЕЖРАЙГАЗ»</dc:title>
  <dc:creator>leiningev</dc:creator>
  <cp:lastModifiedBy>Марина В. Македонова</cp:lastModifiedBy>
  <cp:revision>45</cp:revision>
  <cp:lastPrinted>2025-03-04T13:10:00Z</cp:lastPrinted>
  <dcterms:created xsi:type="dcterms:W3CDTF">2023-10-26T04:20:00Z</dcterms:created>
  <dcterms:modified xsi:type="dcterms:W3CDTF">2025-03-07T06:14:37Z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41F70112DBA34715B6EA236ACD67C86C_12</vt:lpwstr>
  </property>
  <property fmtid="{D5CDD505-2E9C-101B-9397-08002B2CF9AE}" pid="3" name="KSOProductBuildVer">
    <vt:lpwstr>1049-12.2.0.20323</vt:lpwstr>
  </property>
</Properties>
</file>