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797675" cy="9928225"/>
  <p:embeddedFontLst>
    <p:embeddedFont>
      <p:font typeface="Roboto" charset="0"/>
      <p:regular r:id="rId6"/>
      <p:bold r:id="rId7"/>
      <p:italic r:id="rId8"/>
      <p:boldItalic r:id="rId9"/>
    </p:embeddedFont>
    <p:embeddedFont>
      <p:font typeface="Golos Text" charset="0"/>
      <p:regular r:id="rId10"/>
      <p:bold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4141"/>
    <a:srgbClr val="404242"/>
    <a:srgbClr val="3E4040"/>
    <a:srgbClr val="414343"/>
    <a:srgbClr val="FFFFFF"/>
    <a:srgbClr val="CD3535"/>
    <a:srgbClr val="F1450F"/>
    <a:srgbClr val="24ABC2"/>
    <a:srgbClr val="36C3DA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125" d="100"/>
          <a:sy n="125" d="100"/>
        </p:scale>
        <p:origin x="-2352" y="468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23.08.2024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48680" y="1388604"/>
            <a:ext cx="5855185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b="1" dirty="0" smtClean="0">
                <a:solidFill>
                  <a:srgbClr val="57565A">
                    <a:lumMod val="50000"/>
                  </a:srgbClr>
                </a:solidFill>
                <a:latin typeface="Golos Text" charset="0"/>
                <a:ea typeface="Golos Text" charset="0"/>
              </a:rPr>
              <a:t>Применения </a:t>
            </a:r>
            <a:r>
              <a:rPr lang="ru-RU" sz="1200" b="1" dirty="0">
                <a:solidFill>
                  <a:srgbClr val="57565A">
                    <a:lumMod val="50000"/>
                  </a:srgbClr>
                </a:solidFill>
                <a:latin typeface="Golos Text" charset="0"/>
                <a:ea typeface="Golos Text" charset="0"/>
              </a:rPr>
              <a:t>патентной системы налогообложения </a:t>
            </a:r>
            <a:r>
              <a:rPr lang="ru-RU" sz="1200" b="1" dirty="0" smtClean="0">
                <a:solidFill>
                  <a:srgbClr val="57565A">
                    <a:lumMod val="50000"/>
                  </a:srgbClr>
                </a:solidFill>
                <a:latin typeface="Golos Text" charset="0"/>
                <a:ea typeface="Golos Text" charset="0"/>
              </a:rPr>
              <a:t>при </a:t>
            </a:r>
            <a:r>
              <a:rPr lang="ru-RU" sz="1200" b="1" dirty="0">
                <a:solidFill>
                  <a:srgbClr val="57565A">
                    <a:lumMod val="50000"/>
                  </a:srgbClr>
                </a:solidFill>
                <a:latin typeface="Golos Text" charset="0"/>
                <a:ea typeface="Golos Text" charset="0"/>
              </a:rPr>
              <a:t>осуществлении предпринимательской деятельности, относящейся к производственной сфере, а также реализации произведенной в рамках указанной сферы деятельности продукции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30065" y="2677629"/>
            <a:ext cx="5851861" cy="8079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050" dirty="0" smtClean="0">
                <a:solidFill>
                  <a:srgbClr val="404242"/>
                </a:solidFill>
                <a:latin typeface="Golos Text" panose="020B0604020202020204" charset="0"/>
                <a:ea typeface="Golos Text" panose="020B0604020202020204" charset="0"/>
              </a:rPr>
              <a:t>          </a:t>
            </a:r>
            <a:r>
              <a:rPr lang="ru-RU" sz="1050" dirty="0">
                <a:solidFill>
                  <a:srgbClr val="404242"/>
                </a:solidFill>
                <a:latin typeface="Golos Text" panose="020B0604020202020204" charset="0"/>
                <a:ea typeface="Golos Text" panose="020B0604020202020204" charset="0"/>
              </a:rPr>
              <a:t>Патентная система налогообложения в силу пункта 2 статьи 346.43 Налогового кодекса Российской Федерации (далее – Кодекс) применяется в отношении отдельных видов предпринимательской деятельности, перечень которых устанавливается законами субъектов Российской Федерации, за исключением видов деятельности, установленных пунктом 6 статьи 346.43 Кодекса.</a:t>
            </a:r>
            <a:endParaRPr lang="ru-RU" sz="1050" dirty="0" smtClean="0">
              <a:solidFill>
                <a:srgbClr val="404242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66DB74D-FEE4-402F-6523-8120891A1FEC}"/>
              </a:ext>
            </a:extLst>
          </p:cNvPr>
          <p:cNvSpPr txBox="1"/>
          <p:nvPr/>
        </p:nvSpPr>
        <p:spPr>
          <a:xfrm>
            <a:off x="552004" y="3485542"/>
            <a:ext cx="5759450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         </a:t>
            </a: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Пунктом 6 статьи 346.43 Кодекса установлен перечень видов деятельности, в отношении которых не применяется ПСН, в частности, согласно подпункту 5 пункта 6 указанной статьи ПСН не применяется в отношении оптовой торговли, а также торговли, осуществляемой по договорам поставки.</a:t>
            </a:r>
          </a:p>
          <a:p>
            <a:pPr algn="just"/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         Пунктом </a:t>
            </a: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2 статьи 2 Федерального закона от 28.12.2009 № 381-ФЗ «Об основах государственного регулирования торговой деятельности в Российской Федерации» оптовая торговля - вид торговой деятельности, связанный с приобретением и продажей товаров для использования их в предпринимательской деятельности (в том числе для перепродажи) или в иных целях, не связанных с личным, семейным, домашним и иным подобным использованием.</a:t>
            </a:r>
          </a:p>
          <a:p>
            <a:pPr algn="just"/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          Общероссийский </a:t>
            </a: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классификатор видов экономической деятельности ОК 029-2014, утвержденный приказом </a:t>
            </a:r>
            <a:r>
              <a:rPr lang="ru-RU" sz="1050" dirty="0" err="1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Росстандарта</a:t>
            </a: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 от 31.01.2014 № 14-ст, содержит виды торговой деятельности, относящейся к оптовой торговле.</a:t>
            </a:r>
          </a:p>
          <a:p>
            <a:pPr algn="just"/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          В </a:t>
            </a: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соответствии с пунктом 3.11 Национального стандарта Российской Федерации ГОСТ Р 56639-2015 «Технологическое проектирование промышленных предприятий. Общие требования», утвержденного и введенного в действие приказом Федерального агентства по техническому регулированию и метрологии от 13.10.2015 № 1559-ст, производство - это все операции и виды контроля, связанные с получением, приемкой и обработкой исходных материалов, упаковкой, реализацией, хранением и отгрузкой продукции.</a:t>
            </a:r>
            <a:endParaRPr lang="ru-RU" sz="1050" dirty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  <a:cs typeface="Roboto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36495" y="6717196"/>
            <a:ext cx="5851861" cy="258532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         В </a:t>
            </a: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этой связи, ИП, получивший патент по видам предпринимательской деятельности в производственной сфере вправе осуществлять продажу произведенной им продукции в рамках заявленного вида деятельности, если такая продажа является составной частью соответствующего вида предпринимательской деятельности. При этом такая продажа может быть осуществлена любым способом, в том числе оптом, по договору поставки, а также через «</a:t>
            </a:r>
            <a:r>
              <a:rPr lang="ru-RU" sz="1050" dirty="0" err="1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маркетплейсы</a:t>
            </a: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». Положения подпункта 5 пункта 6 статьи 346.43 Кодекса на такую реализацию не распространяются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.</a:t>
            </a:r>
          </a:p>
          <a:p>
            <a:pPr algn="just"/>
            <a:endParaRPr lang="ru-RU" sz="1050" dirty="0" smtClean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just"/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          Закон </a:t>
            </a: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ЯНАО «Об установлении налоговой ставки в размере 0 процентов для налогоплательщиков ИП, применяющих ПСН», принятый Законодательным Собранием Ямало-Ненецкого автономного округа от 15 апреля 2015 №29-ЗАО утратил силу 31 декабря 2023.</a:t>
            </a:r>
          </a:p>
          <a:p>
            <a:pPr algn="just"/>
            <a:endParaRPr lang="ru-RU" sz="1050" dirty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endParaRPr lang="ru-RU" sz="1050" dirty="0" smtClean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endParaRPr lang="ru-RU" sz="1050" dirty="0" smtClean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just"/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     </a:t>
            </a:r>
            <a:endParaRPr lang="ru-RU" sz="1050" dirty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52004" y="1198112"/>
            <a:ext cx="5855185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b="1" dirty="0" smtClean="0">
                <a:solidFill>
                  <a:srgbClr val="57565A">
                    <a:lumMod val="50000"/>
                  </a:srgbClr>
                </a:solidFill>
                <a:latin typeface="Golos Text" charset="0"/>
                <a:ea typeface="Golos Text" charset="0"/>
              </a:rPr>
              <a:t>Применением </a:t>
            </a:r>
            <a:r>
              <a:rPr lang="ru-RU" sz="1200" b="1" dirty="0">
                <a:solidFill>
                  <a:srgbClr val="57565A">
                    <a:lumMod val="50000"/>
                  </a:srgbClr>
                </a:solidFill>
                <a:latin typeface="Golos Text" charset="0"/>
                <a:ea typeface="Golos Text" charset="0"/>
              </a:rPr>
              <a:t>налоговой ставки в размере 0 процентов по патентной системе </a:t>
            </a:r>
            <a:r>
              <a:rPr lang="ru-RU" sz="1200" b="1" dirty="0" smtClean="0">
                <a:solidFill>
                  <a:srgbClr val="57565A">
                    <a:lumMod val="50000"/>
                  </a:srgbClr>
                </a:solidFill>
                <a:latin typeface="Golos Text" charset="0"/>
                <a:ea typeface="Golos Text" charset="0"/>
              </a:rPr>
              <a:t>налогообложения, </a:t>
            </a:r>
            <a:r>
              <a:rPr lang="ru-RU" sz="1200" b="1" dirty="0">
                <a:solidFill>
                  <a:srgbClr val="57565A">
                    <a:lumMod val="50000"/>
                  </a:srgbClr>
                </a:solidFill>
                <a:latin typeface="Golos Text" charset="0"/>
                <a:ea typeface="Golos Text" charset="0"/>
              </a:rPr>
              <a:t>в случае заявления налогоплательщиком такой льготы не с даты регистрации в качестве индивидуального предпринимателя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44208" y="1964611"/>
            <a:ext cx="5851861" cy="8079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050" dirty="0" smtClean="0">
                <a:solidFill>
                  <a:srgbClr val="404242"/>
                </a:solidFill>
                <a:latin typeface="Golos Text" panose="020B0604020202020204" charset="0"/>
                <a:ea typeface="Golos Text" panose="020B0604020202020204" charset="0"/>
              </a:rPr>
              <a:t>          </a:t>
            </a:r>
            <a:r>
              <a:rPr lang="ru-RU" sz="1050" dirty="0">
                <a:solidFill>
                  <a:srgbClr val="404242"/>
                </a:solidFill>
                <a:latin typeface="Golos Text" panose="020B0604020202020204" charset="0"/>
                <a:ea typeface="Golos Text" panose="020B0604020202020204" charset="0"/>
              </a:rPr>
              <a:t>Патентная система налогообложения в силу пункта 2 статьи 346.43 Налогового кодекса Российской Федерации (далее – Кодекс) применяется в отношении отдельных видов предпринимательской деятельности, перечень которых устанавливается законами субъектов Российской Федерации, за исключением видов деятельности, установленных пунктом 6 статьи 346.43 Кодекса.</a:t>
            </a:r>
            <a:endParaRPr lang="ru-RU" sz="1050" dirty="0" smtClean="0">
              <a:solidFill>
                <a:srgbClr val="404242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66DB74D-FEE4-402F-6523-8120891A1FEC}"/>
              </a:ext>
            </a:extLst>
          </p:cNvPr>
          <p:cNvSpPr txBox="1"/>
          <p:nvPr/>
        </p:nvSpPr>
        <p:spPr>
          <a:xfrm>
            <a:off x="548680" y="2785312"/>
            <a:ext cx="5759450" cy="3716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 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         </a:t>
            </a: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В соответствии с пунктом 3 статьи 346.50 Налогового кодекса Российской Федерации (далее – Кодекс) законами субъектов Российской Федерации может быть установлена налоговая ставка в размере 0 процентов для налогоплательщиков - индивидуальных предпринимателей, впервые зарегистрированных после вступления в силу указанных законов и перешедших на применение патентной системы налогообложения, осуществляющих предпринимательскую деятельность в производственной, социальной и (или) научной сферах, а также в сфере бытовых услуг населению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.</a:t>
            </a:r>
          </a:p>
          <a:p>
            <a:pPr algn="just"/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          ИП</a:t>
            </a: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, указанные в абзаце первом пункта 3 статьи 346.50 Кодекса, вправе применять налоговую ставку в размере 0 процентов со дня их государственной регистрации в качестве ИП непрерывно не более двух налоговых периодов в пределах двух календарных лет.</a:t>
            </a:r>
          </a:p>
          <a:p>
            <a:pPr algn="just"/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          На </a:t>
            </a: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основании пункта 1 статьи 346.49 Кодекса налоговым периодом при применении ПСН признается календарный год, если иное не установлено Кодексом. 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          Пунктом </a:t>
            </a: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2 статьи 346.49 Кодекса установлено, что, если патент выдан на срок менее календарного года, налоговым периодом признается срок, на который выдан патент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.</a:t>
            </a:r>
          </a:p>
          <a:p>
            <a:pPr algn="just"/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          Учитывая</a:t>
            </a: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, что положения пункта 3 статьи 346.50 Кодекса предусматривают право налогоплательщика на применение со дня их государственной регистрации в качестве ИП налоговой ставки 0 процентов, то такие налогоплательщики могут начать применение указанной ставки как с первого дня регистрации в качестве ИП, так и после даты такой регистрации, непрерывно не более двух налоговых периодов в пределах двух календарных 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лет при </a:t>
            </a: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  <a:cs typeface="Roboto" panose="02000000000000000000" pitchFamily="2" charset="0"/>
              </a:rPr>
              <a:t>соблюдении требований, установленных главой 26.5 Кодекса и Законами субъектов Российской Федерации.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6F83436-F0CF-7F21-47AE-DFA8FF65D3D5}"/>
              </a:ext>
            </a:extLst>
          </p:cNvPr>
          <p:cNvSpPr txBox="1"/>
          <p:nvPr/>
        </p:nvSpPr>
        <p:spPr>
          <a:xfrm>
            <a:off x="530063" y="6497104"/>
            <a:ext cx="5851861" cy="17774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          В </a:t>
            </a:r>
            <a:r>
              <a:rPr lang="ru-RU" sz="1050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этой связи налогоплательщик, зарегистрированный впервые в качестве ИП после вступления в силу законов субъектов Российской Федерации, указанных в пункте 3 статьи 346.50 Кодекса, вправе применять налоговую ставку в размере 0 процентов, в том числе в случае, если налогоплательщик изъявил желание начать применение такой ставки не с даты регистрации в качестве ИП, но при соблюдении требований главы 26.5 Кодекса и Законов субъектов Российской Федерации</a:t>
            </a:r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.</a:t>
            </a:r>
          </a:p>
          <a:p>
            <a:pPr algn="just"/>
            <a:endParaRPr lang="ru-RU" sz="1050" dirty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just"/>
            <a:r>
              <a:rPr lang="ru-RU" sz="1050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          </a:t>
            </a:r>
            <a:r>
              <a:rPr lang="ru-RU" sz="1050" b="1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Закон </a:t>
            </a:r>
            <a:r>
              <a:rPr lang="ru-RU" sz="1050" b="1" dirty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ЯНАО «Об установлении налоговой ставки в размере 0 процентов для налогоплательщиков ИП, применяющих ПСН», принятый Законодательным Собранием Ямало-Ненецкого автономного округа от 15 апреля 2015 №29-ЗАО утратил силу 31 декабря 2023</a:t>
            </a:r>
            <a:r>
              <a:rPr lang="ru-RU" sz="1050" b="1" dirty="0" smtClean="0">
                <a:solidFill>
                  <a:srgbClr val="3F4141"/>
                </a:solidFill>
                <a:latin typeface="Golos Text" panose="020B0604020202020204" charset="0"/>
                <a:ea typeface="Golos Text" panose="020B0604020202020204" charset="0"/>
              </a:rPr>
              <a:t>.</a:t>
            </a:r>
            <a:endParaRPr lang="ru-RU" sz="1050" b="1" dirty="0">
              <a:solidFill>
                <a:srgbClr val="3F414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164255</TotalTime>
  <Words>836</Words>
  <Application>Microsoft Office PowerPoint</Application>
  <PresentationFormat>Лист A4 (210x297 мм)</PresentationFormat>
  <Paragraphs>28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Roboto</vt:lpstr>
      <vt:lpstr>Golos Text</vt:lpstr>
      <vt:lpstr>Calibri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Небесная Татьяна Николаевна</cp:lastModifiedBy>
  <cp:revision>1926</cp:revision>
  <cp:lastPrinted>2022-03-21T08:32:16Z</cp:lastPrinted>
  <dcterms:created xsi:type="dcterms:W3CDTF">2014-10-08T23:03:32Z</dcterms:created>
  <dcterms:modified xsi:type="dcterms:W3CDTF">2024-08-23T12:11:10Z</dcterms:modified>
</cp:coreProperties>
</file>